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3"/>
  </p:notesMasterIdLst>
  <p:sldIdLst>
    <p:sldId id="334" r:id="rId2"/>
    <p:sldId id="259" r:id="rId3"/>
    <p:sldId id="260" r:id="rId4"/>
    <p:sldId id="296" r:id="rId5"/>
    <p:sldId id="312" r:id="rId6"/>
    <p:sldId id="263" r:id="rId7"/>
    <p:sldId id="345" r:id="rId8"/>
    <p:sldId id="343" r:id="rId9"/>
    <p:sldId id="336" r:id="rId10"/>
    <p:sldId id="337" r:id="rId11"/>
    <p:sldId id="33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5AB"/>
    <a:srgbClr val="EA0000"/>
    <a:srgbClr val="77933C"/>
    <a:srgbClr val="FF3300"/>
    <a:srgbClr val="FF0000"/>
    <a:srgbClr val="CC0000"/>
    <a:srgbClr val="73BEF1"/>
    <a:srgbClr val="1376B9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en-US" sz="2400" b="1" dirty="0" smtClean="0"/>
              <a:t> 	</a:t>
            </a:r>
            <a:r>
              <a:rPr lang="en-US" sz="2400" dirty="0" smtClean="0"/>
              <a:t>Prepare an income statement for a service business.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 	Calculate and analyze financial ratios using income statement amounts.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r="800"/>
          <a:stretch>
            <a:fillRect/>
          </a:stretch>
        </p:blipFill>
        <p:spPr bwMode="auto">
          <a:xfrm>
            <a:off x="0" y="0"/>
            <a:ext cx="9144000" cy="2212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7-1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What </a:t>
            </a:r>
            <a:r>
              <a:rPr lang="en-US" dirty="0"/>
              <a:t>is the formula for calculating the total expenses ratio?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1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Total Expenses </a:t>
            </a:r>
            <a:r>
              <a:rPr lang="en-US" sz="3200" i="1" dirty="0" smtClean="0">
                <a:solidFill>
                  <a:srgbClr val="000000"/>
                </a:solidFill>
                <a:ea typeface="Times New Roman"/>
                <a:cs typeface="Times-Roman"/>
              </a:rPr>
              <a:t>divided by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 Total Sales </a:t>
            </a:r>
            <a:r>
              <a:rPr lang="en-US" sz="3200" i="1" dirty="0" smtClean="0">
                <a:solidFill>
                  <a:srgbClr val="000000"/>
                </a:solidFill>
                <a:ea typeface="Times New Roman"/>
                <a:cs typeface="Times-Roman"/>
              </a:rPr>
              <a:t>equals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 Total Expenses Ratio.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5" name="Flowchart: Delay 14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7-1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What </a:t>
            </a:r>
            <a:r>
              <a:rPr lang="en-US" dirty="0"/>
              <a:t>is the formula for calculating the net income ratio?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1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152400" algn="l"/>
                <a:tab pos="304800" algn="l"/>
                <a:tab pos="3048000" algn="l"/>
                <a:tab pos="3200400" algn="l"/>
                <a:tab pos="457200" algn="l"/>
              </a:tabLst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Net Income </a:t>
            </a:r>
            <a:r>
              <a:rPr lang="en-US" sz="3200" i="1" dirty="0" smtClean="0">
                <a:solidFill>
                  <a:srgbClr val="000000"/>
                </a:solidFill>
                <a:ea typeface="Times New Roman"/>
                <a:cs typeface="Times-Roman"/>
              </a:rPr>
              <a:t>divided by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 Total Sales </a:t>
            </a:r>
            <a:r>
              <a:rPr lang="en-US" sz="3200" i="1" dirty="0" smtClean="0">
                <a:solidFill>
                  <a:srgbClr val="000000"/>
                </a:solidFill>
                <a:ea typeface="Times New Roman"/>
                <a:cs typeface="Times-Roman"/>
              </a:rPr>
              <a:t>equals</a:t>
            </a: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 Net Income Ratio.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Financial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area of accounting that focuses on reporting information to external users is called </a:t>
            </a:r>
            <a:r>
              <a:rPr lang="en-US" b="1" dirty="0" smtClean="0">
                <a:solidFill>
                  <a:srgbClr val="0070C0"/>
                </a:solidFill>
              </a:rPr>
              <a:t>financial accounting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The area of accounting that focuses on reporting information to internal users is called </a:t>
            </a:r>
            <a:r>
              <a:rPr lang="en-US" b="1" dirty="0">
                <a:solidFill>
                  <a:srgbClr val="0070C0"/>
                </a:solidFill>
              </a:rPr>
              <a:t>managerial accounting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7" name="Flowchart: Delay 6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Preparing an Income Statement from Information on a Work Sheet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needed to prepare the income statement is obtained from the work sheet.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7_Page 192_1.jpg"/>
          <p:cNvPicPr>
            <a:picLocks noChangeAspect="1"/>
          </p:cNvPicPr>
          <p:nvPr/>
        </p:nvPicPr>
        <p:blipFill>
          <a:blip r:embed="rId2" cstate="print"/>
          <a:srcRect b="6349"/>
          <a:stretch>
            <a:fillRect/>
          </a:stretch>
        </p:blipFill>
        <p:spPr>
          <a:xfrm>
            <a:off x="1371600" y="3172284"/>
            <a:ext cx="6400800" cy="3152316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152400" y="2667000"/>
            <a:ext cx="3200400" cy="838200"/>
            <a:chOff x="152400" y="2743200"/>
            <a:chExt cx="3200400" cy="838200"/>
          </a:xfrm>
        </p:grpSpPr>
        <p:cxnSp>
          <p:nvCxnSpPr>
            <p:cNvPr id="34" name="Straight Arrow Connector 33"/>
            <p:cNvCxnSpPr/>
            <p:nvPr/>
          </p:nvCxnSpPr>
          <p:spPr>
            <a:xfrm>
              <a:off x="1295400" y="3048000"/>
              <a:ext cx="1066800" cy="53340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52400" y="2743200"/>
              <a:ext cx="3200400" cy="5847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sz="1600" dirty="0" smtClean="0"/>
                <a:t>Account titles are obtained from the work sheet’s Account Title column.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876800" y="2819400"/>
            <a:ext cx="4114800" cy="830997"/>
            <a:chOff x="4876800" y="2743200"/>
            <a:chExt cx="4114800" cy="830997"/>
          </a:xfrm>
        </p:grpSpPr>
        <p:cxnSp>
          <p:nvCxnSpPr>
            <p:cNvPr id="37" name="Straight Arrow Connector 36"/>
            <p:cNvCxnSpPr/>
            <p:nvPr/>
          </p:nvCxnSpPr>
          <p:spPr>
            <a:xfrm flipH="1">
              <a:off x="4876800" y="2819400"/>
              <a:ext cx="2438400" cy="68580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>
              <a:off x="5791200" y="2971800"/>
              <a:ext cx="1447800" cy="53340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248400" y="2743200"/>
              <a:ext cx="2743200" cy="83099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Account balances are obtained from the work sheet’s Income Statement columns.</a:t>
              </a:r>
              <a:endParaRPr lang="en-US" sz="1600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Heading of an Income Statement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7_Page 19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398" y="2514600"/>
            <a:ext cx="7315200" cy="1769403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1463040" y="3886200"/>
            <a:ext cx="3108960" cy="1551801"/>
            <a:chOff x="1463040" y="3886200"/>
            <a:chExt cx="3108960" cy="1551801"/>
          </a:xfrm>
        </p:grpSpPr>
        <p:sp>
          <p:nvSpPr>
            <p:cNvPr id="20" name="Rectangle 19"/>
            <p:cNvSpPr/>
            <p:nvPr/>
          </p:nvSpPr>
          <p:spPr>
            <a:xfrm>
              <a:off x="1828800" y="4791670"/>
              <a:ext cx="27432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>
                <a:spcBef>
                  <a:spcPct val="20000"/>
                </a:spcBef>
                <a:buClr>
                  <a:srgbClr val="FF0000"/>
                </a:buClr>
              </a:pPr>
              <a:r>
                <a:rPr lang="en-US" dirty="0" smtClean="0">
                  <a:solidFill>
                    <a:srgbClr val="0070C0"/>
                  </a:solidFill>
                </a:rPr>
                <a:t>Center the date of the report on the third line.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463040" y="3886200"/>
              <a:ext cx="1432560" cy="1295400"/>
              <a:chOff x="4648200" y="2194560"/>
              <a:chExt cx="1432560" cy="1295400"/>
            </a:xfrm>
          </p:grpSpPr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 flipH="1">
                <a:off x="4876800" y="2194560"/>
                <a:ext cx="1203960" cy="108204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" name="Rectangle 11"/>
              <p:cNvSpPr>
                <a:spLocks noChangeArrowheads="1"/>
              </p:cNvSpPr>
              <p:nvPr/>
            </p:nvSpPr>
            <p:spPr bwMode="auto">
              <a:xfrm>
                <a:off x="4648200" y="31242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457200" y="1600200"/>
            <a:ext cx="3429000" cy="1219200"/>
            <a:chOff x="457200" y="1600200"/>
            <a:chExt cx="3429000" cy="1219200"/>
          </a:xfrm>
        </p:grpSpPr>
        <p:sp>
          <p:nvSpPr>
            <p:cNvPr id="17" name="Rectangle 16"/>
            <p:cNvSpPr/>
            <p:nvPr/>
          </p:nvSpPr>
          <p:spPr>
            <a:xfrm>
              <a:off x="457200" y="1600200"/>
              <a:ext cx="27432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>
                <a:spcBef>
                  <a:spcPct val="20000"/>
                </a:spcBef>
                <a:buClr>
                  <a:srgbClr val="FF0000"/>
                </a:buClr>
              </a:pPr>
              <a:r>
                <a:rPr lang="en-US" dirty="0" smtClean="0">
                  <a:solidFill>
                    <a:srgbClr val="0070C0"/>
                  </a:solidFill>
                </a:rPr>
                <a:t>Center the name of the company on the first line.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819400" y="1676400"/>
              <a:ext cx="1066800" cy="1143000"/>
              <a:chOff x="1066800" y="3048000"/>
              <a:chExt cx="1066800" cy="1143000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>
                <a:off x="1219200" y="3200400"/>
                <a:ext cx="914400" cy="9906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1066800" y="30480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4724400" y="3429000"/>
            <a:ext cx="4191000" cy="2286000"/>
            <a:chOff x="4724400" y="3429000"/>
            <a:chExt cx="4191000" cy="2286000"/>
          </a:xfrm>
        </p:grpSpPr>
        <p:sp>
          <p:nvSpPr>
            <p:cNvPr id="18" name="Rectangle 17"/>
            <p:cNvSpPr/>
            <p:nvPr/>
          </p:nvSpPr>
          <p:spPr>
            <a:xfrm>
              <a:off x="6172200" y="4791670"/>
              <a:ext cx="27432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>
                <a:spcBef>
                  <a:spcPct val="20000"/>
                </a:spcBef>
                <a:buClr>
                  <a:srgbClr val="FF0000"/>
                </a:buClr>
              </a:pPr>
              <a:r>
                <a:rPr lang="en-US" dirty="0" smtClean="0">
                  <a:solidFill>
                    <a:srgbClr val="0070C0"/>
                  </a:solidFill>
                </a:rPr>
                <a:t>Center the name of the report, Income Statement, on the second line.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4724400" y="3429000"/>
              <a:ext cx="1447800" cy="1752600"/>
              <a:chOff x="3276600" y="1432560"/>
              <a:chExt cx="1447800" cy="1752600"/>
            </a:xfrm>
          </p:grpSpPr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>
                <a:off x="3276600" y="1432560"/>
                <a:ext cx="1219200" cy="153924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Rectangle 9"/>
              <p:cNvSpPr>
                <a:spLocks noChangeArrowheads="1"/>
              </p:cNvSpPr>
              <p:nvPr/>
            </p:nvSpPr>
            <p:spPr bwMode="auto">
              <a:xfrm>
                <a:off x="4358640" y="2819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pter 7_Page 1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135084"/>
            <a:ext cx="6400800" cy="35799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Revenue, Expenses, and Net Income Sections of an Income Statement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2693" y="2377440"/>
            <a:ext cx="1639907" cy="662940"/>
            <a:chOff x="4328658" y="4320540"/>
            <a:chExt cx="1639907" cy="662940"/>
          </a:xfrm>
        </p:grpSpPr>
        <p:sp>
          <p:nvSpPr>
            <p:cNvPr id="19" name="Rectangle 18"/>
            <p:cNvSpPr/>
            <p:nvPr/>
          </p:nvSpPr>
          <p:spPr>
            <a:xfrm>
              <a:off x="4328658" y="4347746"/>
              <a:ext cx="95410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Expenses</a:t>
              </a:r>
              <a:endParaRPr lang="en-US" sz="1600" dirty="0"/>
            </a:p>
          </p:txBody>
        </p:sp>
        <p:grpSp>
          <p:nvGrpSpPr>
            <p:cNvPr id="20" name="Group 22"/>
            <p:cNvGrpSpPr/>
            <p:nvPr/>
          </p:nvGrpSpPr>
          <p:grpSpPr>
            <a:xfrm>
              <a:off x="5298005" y="4320540"/>
              <a:ext cx="670560" cy="662940"/>
              <a:chOff x="1335605" y="3177540"/>
              <a:chExt cx="670560" cy="662940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>
                <a:off x="1396565" y="3238500"/>
                <a:ext cx="609600" cy="60198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Rectangle 7"/>
              <p:cNvSpPr>
                <a:spLocks noChangeArrowheads="1"/>
              </p:cNvSpPr>
              <p:nvPr/>
            </p:nvSpPr>
            <p:spPr bwMode="auto">
              <a:xfrm>
                <a:off x="1335605" y="31775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3581400" y="5334000"/>
            <a:ext cx="2133600" cy="843379"/>
            <a:chOff x="3139440" y="3657600"/>
            <a:chExt cx="2133600" cy="843379"/>
          </a:xfrm>
        </p:grpSpPr>
        <p:grpSp>
          <p:nvGrpSpPr>
            <p:cNvPr id="24" name="Group 22"/>
            <p:cNvGrpSpPr/>
            <p:nvPr/>
          </p:nvGrpSpPr>
          <p:grpSpPr>
            <a:xfrm>
              <a:off x="4358640" y="3657600"/>
              <a:ext cx="914400" cy="822960"/>
              <a:chOff x="396240" y="2514600"/>
              <a:chExt cx="914400" cy="822960"/>
            </a:xfrm>
          </p:grpSpPr>
          <p:cxnSp>
            <p:nvCxnSpPr>
              <p:cNvPr id="26" name="Straight Arrow Connector 25"/>
              <p:cNvCxnSpPr/>
              <p:nvPr/>
            </p:nvCxnSpPr>
            <p:spPr>
              <a:xfrm flipV="1">
                <a:off x="624840" y="2514600"/>
                <a:ext cx="685800" cy="6096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ectangle 7"/>
              <p:cNvSpPr>
                <a:spLocks noChangeArrowheads="1"/>
              </p:cNvSpPr>
              <p:nvPr/>
            </p:nvSpPr>
            <p:spPr bwMode="auto">
              <a:xfrm>
                <a:off x="396240" y="2971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14</a:t>
                </a: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3139440" y="4162425"/>
              <a:ext cx="119936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Double Rule</a:t>
              </a:r>
              <a:endParaRPr lang="en-US" sz="16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934200" y="5105400"/>
            <a:ext cx="2084169" cy="533400"/>
            <a:chOff x="4560471" y="4000500"/>
            <a:chExt cx="2084169" cy="533400"/>
          </a:xfrm>
        </p:grpSpPr>
        <p:sp>
          <p:nvSpPr>
            <p:cNvPr id="41" name="Rectangle 40"/>
            <p:cNvSpPr/>
            <p:nvPr/>
          </p:nvSpPr>
          <p:spPr>
            <a:xfrm>
              <a:off x="5551071" y="4195346"/>
              <a:ext cx="109356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Single Rule</a:t>
              </a:r>
              <a:endParaRPr lang="en-US" sz="1600" dirty="0"/>
            </a:p>
          </p:txBody>
        </p:sp>
        <p:grpSp>
          <p:nvGrpSpPr>
            <p:cNvPr id="42" name="Group 22"/>
            <p:cNvGrpSpPr/>
            <p:nvPr/>
          </p:nvGrpSpPr>
          <p:grpSpPr>
            <a:xfrm>
              <a:off x="4560471" y="4000500"/>
              <a:ext cx="975360" cy="525780"/>
              <a:chOff x="598071" y="2857500"/>
              <a:chExt cx="975360" cy="525780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 flipH="1" flipV="1">
                <a:off x="598071" y="2857500"/>
                <a:ext cx="838200" cy="3810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1207671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11</a:t>
                </a:r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6858000" y="4292025"/>
            <a:ext cx="2057400" cy="660975"/>
            <a:chOff x="6553042" y="4575870"/>
            <a:chExt cx="2057400" cy="660975"/>
          </a:xfrm>
        </p:grpSpPr>
        <p:cxnSp>
          <p:nvCxnSpPr>
            <p:cNvPr id="46" name="Straight Arrow Connector 45"/>
            <p:cNvCxnSpPr/>
            <p:nvPr/>
          </p:nvCxnSpPr>
          <p:spPr>
            <a:xfrm flipH="1">
              <a:off x="6553042" y="4855845"/>
              <a:ext cx="914400" cy="3810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36"/>
            <p:cNvGrpSpPr/>
            <p:nvPr/>
          </p:nvGrpSpPr>
          <p:grpSpPr>
            <a:xfrm>
              <a:off x="7238842" y="4575870"/>
              <a:ext cx="1371600" cy="584775"/>
              <a:chOff x="4234657" y="4025325"/>
              <a:chExt cx="1371600" cy="584775"/>
            </a:xfrm>
          </p:grpSpPr>
          <p:sp>
            <p:nvSpPr>
              <p:cNvPr id="48" name="Rectangle 7"/>
              <p:cNvSpPr>
                <a:spLocks noChangeArrowheads="1"/>
              </p:cNvSpPr>
              <p:nvPr/>
            </p:nvSpPr>
            <p:spPr bwMode="auto">
              <a:xfrm>
                <a:off x="4234657" y="4160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9</a:t>
                </a: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4652150" y="4025325"/>
                <a:ext cx="95410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Total of </a:t>
                </a:r>
                <a:br>
                  <a:rPr lang="en-US" sz="1600" dirty="0" smtClean="0">
                    <a:solidFill>
                      <a:srgbClr val="1376B9"/>
                    </a:solidFill>
                  </a:rPr>
                </a:br>
                <a:r>
                  <a:rPr lang="en-US" sz="1600" dirty="0" smtClean="0">
                    <a:solidFill>
                      <a:srgbClr val="1376B9"/>
                    </a:solidFill>
                  </a:rPr>
                  <a:t>Expenses</a:t>
                </a:r>
                <a:endParaRPr lang="en-US" sz="1600" dirty="0"/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6629400" y="5257801"/>
            <a:ext cx="2438400" cy="914399"/>
            <a:chOff x="7071698" y="4217671"/>
            <a:chExt cx="2438400" cy="914399"/>
          </a:xfrm>
        </p:grpSpPr>
        <p:cxnSp>
          <p:nvCxnSpPr>
            <p:cNvPr id="51" name="Straight Arrow Connector 50"/>
            <p:cNvCxnSpPr/>
            <p:nvPr/>
          </p:nvCxnSpPr>
          <p:spPr>
            <a:xfrm flipH="1" flipV="1">
              <a:off x="7071698" y="4217671"/>
              <a:ext cx="457200" cy="685799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1"/>
            <p:cNvGrpSpPr/>
            <p:nvPr/>
          </p:nvGrpSpPr>
          <p:grpSpPr>
            <a:xfrm>
              <a:off x="7376498" y="4766310"/>
              <a:ext cx="2133600" cy="365760"/>
              <a:chOff x="4372313" y="4215765"/>
              <a:chExt cx="2133600" cy="365760"/>
            </a:xfrm>
          </p:grpSpPr>
          <p:sp>
            <p:nvSpPr>
              <p:cNvPr id="53" name="Rectangle 7"/>
              <p:cNvSpPr>
                <a:spLocks noChangeArrowheads="1"/>
              </p:cNvSpPr>
              <p:nvPr/>
            </p:nvSpPr>
            <p:spPr bwMode="auto">
              <a:xfrm>
                <a:off x="4372313" y="4215765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13</a:t>
                </a: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4724400" y="4242971"/>
                <a:ext cx="178151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Record Net Income</a:t>
                </a:r>
                <a:endParaRPr lang="en-US" sz="1600" dirty="0"/>
              </a:p>
            </p:txBody>
          </p:sp>
        </p:grpSp>
      </p:grpSp>
      <p:grpSp>
        <p:nvGrpSpPr>
          <p:cNvPr id="55" name="Group 54"/>
          <p:cNvGrpSpPr/>
          <p:nvPr/>
        </p:nvGrpSpPr>
        <p:grpSpPr>
          <a:xfrm>
            <a:off x="152400" y="1600200"/>
            <a:ext cx="1600200" cy="914400"/>
            <a:chOff x="4484272" y="4305300"/>
            <a:chExt cx="1600200" cy="914400"/>
          </a:xfrm>
        </p:grpSpPr>
        <p:sp>
          <p:nvSpPr>
            <p:cNvPr id="56" name="Rectangle 55"/>
            <p:cNvSpPr/>
            <p:nvPr/>
          </p:nvSpPr>
          <p:spPr>
            <a:xfrm>
              <a:off x="4484272" y="4305300"/>
              <a:ext cx="90582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Revenue</a:t>
              </a:r>
              <a:endParaRPr lang="en-US" sz="1600" dirty="0"/>
            </a:p>
          </p:txBody>
        </p:sp>
        <p:grpSp>
          <p:nvGrpSpPr>
            <p:cNvPr id="57" name="Group 22"/>
            <p:cNvGrpSpPr/>
            <p:nvPr/>
          </p:nvGrpSpPr>
          <p:grpSpPr>
            <a:xfrm>
              <a:off x="5413912" y="4320540"/>
              <a:ext cx="670560" cy="899160"/>
              <a:chOff x="1451512" y="3177540"/>
              <a:chExt cx="670560" cy="899160"/>
            </a:xfrm>
          </p:grpSpPr>
          <p:cxnSp>
            <p:nvCxnSpPr>
              <p:cNvPr id="58" name="Straight Arrow Connector 57"/>
              <p:cNvCxnSpPr/>
              <p:nvPr/>
            </p:nvCxnSpPr>
            <p:spPr>
              <a:xfrm>
                <a:off x="1573432" y="3253740"/>
                <a:ext cx="548640" cy="82296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Rectangle 7"/>
              <p:cNvSpPr>
                <a:spLocks noChangeArrowheads="1"/>
              </p:cNvSpPr>
              <p:nvPr/>
            </p:nvSpPr>
            <p:spPr bwMode="auto">
              <a:xfrm>
                <a:off x="1451512" y="31775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2286000" y="1600200"/>
            <a:ext cx="2773092" cy="1219200"/>
            <a:chOff x="4103272" y="4229100"/>
            <a:chExt cx="2773092" cy="1219200"/>
          </a:xfrm>
        </p:grpSpPr>
        <p:sp>
          <p:nvSpPr>
            <p:cNvPr id="61" name="Rectangle 60"/>
            <p:cNvSpPr/>
            <p:nvPr/>
          </p:nvSpPr>
          <p:spPr>
            <a:xfrm>
              <a:off x="5600502" y="4229100"/>
              <a:ext cx="12758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Account Title</a:t>
              </a:r>
              <a:endParaRPr lang="en-US" sz="1600" dirty="0"/>
            </a:p>
          </p:txBody>
        </p:sp>
        <p:grpSp>
          <p:nvGrpSpPr>
            <p:cNvPr id="62" name="Group 22"/>
            <p:cNvGrpSpPr/>
            <p:nvPr/>
          </p:nvGrpSpPr>
          <p:grpSpPr>
            <a:xfrm>
              <a:off x="4103272" y="4244340"/>
              <a:ext cx="1533524" cy="1203960"/>
              <a:chOff x="140872" y="3101340"/>
              <a:chExt cx="1533524" cy="1203960"/>
            </a:xfrm>
          </p:grpSpPr>
          <p:cxnSp>
            <p:nvCxnSpPr>
              <p:cNvPr id="63" name="Straight Arrow Connector 62"/>
              <p:cNvCxnSpPr/>
              <p:nvPr/>
            </p:nvCxnSpPr>
            <p:spPr>
              <a:xfrm flipH="1">
                <a:off x="140872" y="3200400"/>
                <a:ext cx="1371600" cy="11049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Rectangle 7"/>
              <p:cNvSpPr>
                <a:spLocks noChangeArrowheads="1"/>
              </p:cNvSpPr>
              <p:nvPr/>
            </p:nvSpPr>
            <p:spPr bwMode="auto">
              <a:xfrm>
                <a:off x="1308636" y="31013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5486400" y="1600200"/>
            <a:ext cx="2327679" cy="1600200"/>
            <a:chOff x="4941472" y="4229100"/>
            <a:chExt cx="2327679" cy="1600200"/>
          </a:xfrm>
        </p:grpSpPr>
        <p:sp>
          <p:nvSpPr>
            <p:cNvPr id="66" name="Rectangle 65"/>
            <p:cNvSpPr/>
            <p:nvPr/>
          </p:nvSpPr>
          <p:spPr>
            <a:xfrm>
              <a:off x="5595616" y="4229100"/>
              <a:ext cx="16735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1376B9"/>
                  </a:solidFill>
                </a:rPr>
                <a:t>Expense Amounts</a:t>
              </a:r>
              <a:endParaRPr lang="en-US" sz="1600" dirty="0"/>
            </a:p>
          </p:txBody>
        </p:sp>
        <p:grpSp>
          <p:nvGrpSpPr>
            <p:cNvPr id="67" name="Group 22"/>
            <p:cNvGrpSpPr/>
            <p:nvPr/>
          </p:nvGrpSpPr>
          <p:grpSpPr>
            <a:xfrm>
              <a:off x="4941472" y="4244340"/>
              <a:ext cx="695324" cy="1584960"/>
              <a:chOff x="979072" y="3101340"/>
              <a:chExt cx="695324" cy="1584960"/>
            </a:xfrm>
          </p:grpSpPr>
          <p:cxnSp>
            <p:nvCxnSpPr>
              <p:cNvPr id="68" name="Straight Arrow Connector 67"/>
              <p:cNvCxnSpPr/>
              <p:nvPr/>
            </p:nvCxnSpPr>
            <p:spPr>
              <a:xfrm flipH="1">
                <a:off x="979072" y="3200400"/>
                <a:ext cx="533400" cy="14859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Rectangle 7"/>
              <p:cNvSpPr>
                <a:spLocks noChangeArrowheads="1"/>
              </p:cNvSpPr>
              <p:nvPr/>
            </p:nvSpPr>
            <p:spPr bwMode="auto">
              <a:xfrm>
                <a:off x="1308636" y="31013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6</a:t>
                </a:r>
              </a:p>
            </p:txBody>
          </p:sp>
        </p:grpSp>
      </p:grpSp>
      <p:grpSp>
        <p:nvGrpSpPr>
          <p:cNvPr id="70" name="Group 69"/>
          <p:cNvGrpSpPr/>
          <p:nvPr/>
        </p:nvGrpSpPr>
        <p:grpSpPr>
          <a:xfrm>
            <a:off x="6858000" y="2057400"/>
            <a:ext cx="2004557" cy="685800"/>
            <a:chOff x="4408072" y="4076700"/>
            <a:chExt cx="2004557" cy="685800"/>
          </a:xfrm>
        </p:grpSpPr>
        <p:sp>
          <p:nvSpPr>
            <p:cNvPr id="71" name="Rectangle 70"/>
            <p:cNvSpPr/>
            <p:nvPr/>
          </p:nvSpPr>
          <p:spPr>
            <a:xfrm>
              <a:off x="5474872" y="4076700"/>
              <a:ext cx="93775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Revenue</a:t>
              </a:r>
              <a:br>
                <a:rPr lang="en-US" sz="1600" dirty="0" smtClean="0">
                  <a:solidFill>
                    <a:srgbClr val="1376B9"/>
                  </a:solidFill>
                </a:rPr>
              </a:br>
              <a:r>
                <a:rPr lang="en-US" sz="1600" dirty="0" smtClean="0">
                  <a:solidFill>
                    <a:srgbClr val="1376B9"/>
                  </a:solidFill>
                </a:rPr>
                <a:t>Amount</a:t>
              </a:r>
              <a:endParaRPr lang="en-US" sz="1600" dirty="0"/>
            </a:p>
          </p:txBody>
        </p:sp>
        <p:grpSp>
          <p:nvGrpSpPr>
            <p:cNvPr id="72" name="Group 22"/>
            <p:cNvGrpSpPr/>
            <p:nvPr/>
          </p:nvGrpSpPr>
          <p:grpSpPr>
            <a:xfrm>
              <a:off x="4408072" y="4160520"/>
              <a:ext cx="1051560" cy="601980"/>
              <a:chOff x="445672" y="3017520"/>
              <a:chExt cx="1051560" cy="601980"/>
            </a:xfrm>
          </p:grpSpPr>
          <p:cxnSp>
            <p:nvCxnSpPr>
              <p:cNvPr id="73" name="Straight Arrow Connector 72"/>
              <p:cNvCxnSpPr/>
              <p:nvPr/>
            </p:nvCxnSpPr>
            <p:spPr>
              <a:xfrm flipH="1">
                <a:off x="445672" y="3162300"/>
                <a:ext cx="914400" cy="4572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"/>
              <p:cNvSpPr>
                <a:spLocks noChangeArrowheads="1"/>
              </p:cNvSpPr>
              <p:nvPr/>
            </p:nvSpPr>
            <p:spPr bwMode="auto">
              <a:xfrm>
                <a:off x="1131472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</p:grpSp>
      <p:grpSp>
        <p:nvGrpSpPr>
          <p:cNvPr id="145" name="Group 144"/>
          <p:cNvGrpSpPr/>
          <p:nvPr/>
        </p:nvGrpSpPr>
        <p:grpSpPr>
          <a:xfrm>
            <a:off x="6553200" y="2895600"/>
            <a:ext cx="2514600" cy="1981200"/>
            <a:chOff x="6553200" y="2895600"/>
            <a:chExt cx="2514600" cy="1981200"/>
          </a:xfrm>
        </p:grpSpPr>
        <p:cxnSp>
          <p:nvCxnSpPr>
            <p:cNvPr id="123" name="Straight Arrow Connector 122"/>
            <p:cNvCxnSpPr/>
            <p:nvPr/>
          </p:nvCxnSpPr>
          <p:spPr>
            <a:xfrm flipH="1">
              <a:off x="6781800" y="3657600"/>
              <a:ext cx="914400" cy="12192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/>
            <p:cNvGrpSpPr/>
            <p:nvPr/>
          </p:nvGrpSpPr>
          <p:grpSpPr>
            <a:xfrm>
              <a:off x="6553200" y="2895600"/>
              <a:ext cx="2514600" cy="1041975"/>
              <a:chOff x="5953864" y="4170045"/>
              <a:chExt cx="2514600" cy="1041975"/>
            </a:xfrm>
          </p:grpSpPr>
          <p:cxnSp>
            <p:nvCxnSpPr>
              <p:cNvPr id="81" name="Straight Arrow Connector 80"/>
              <p:cNvCxnSpPr/>
              <p:nvPr/>
            </p:nvCxnSpPr>
            <p:spPr>
              <a:xfrm flipH="1" flipV="1">
                <a:off x="5953864" y="4170045"/>
                <a:ext cx="1219200" cy="7620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2" name="Group 51"/>
              <p:cNvGrpSpPr/>
              <p:nvPr/>
            </p:nvGrpSpPr>
            <p:grpSpPr>
              <a:xfrm>
                <a:off x="6944464" y="4627245"/>
                <a:ext cx="1524000" cy="584775"/>
                <a:chOff x="3940279" y="4076700"/>
                <a:chExt cx="1524000" cy="584775"/>
              </a:xfrm>
            </p:grpSpPr>
            <p:sp>
              <p:nvSpPr>
                <p:cNvPr id="83" name="Rectangle 7"/>
                <p:cNvSpPr>
                  <a:spLocks noChangeArrowheads="1"/>
                </p:cNvSpPr>
                <p:nvPr/>
              </p:nvSpPr>
              <p:spPr bwMode="auto">
                <a:xfrm>
                  <a:off x="3940279" y="416052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10</a:t>
                  </a:r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4311015" y="4076700"/>
                  <a:ext cx="1153264" cy="58477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1376B9"/>
                      </a:solidFill>
                    </a:rPr>
                    <a:t>Calculate </a:t>
                  </a:r>
                  <a:br>
                    <a:rPr lang="en-US" sz="1600" dirty="0" smtClean="0">
                      <a:solidFill>
                        <a:srgbClr val="1376B9"/>
                      </a:solidFill>
                    </a:rPr>
                  </a:br>
                  <a:r>
                    <a:rPr lang="en-US" sz="1600" dirty="0" smtClean="0">
                      <a:solidFill>
                        <a:srgbClr val="1376B9"/>
                      </a:solidFill>
                    </a:rPr>
                    <a:t>Net Income</a:t>
                  </a:r>
                  <a:endParaRPr lang="en-US" sz="1600" dirty="0"/>
                </a:p>
              </p:txBody>
            </p:sp>
          </p:grpSp>
        </p:grpSp>
      </p:grpSp>
      <p:grpSp>
        <p:nvGrpSpPr>
          <p:cNvPr id="85" name="Group 84"/>
          <p:cNvGrpSpPr/>
          <p:nvPr/>
        </p:nvGrpSpPr>
        <p:grpSpPr>
          <a:xfrm>
            <a:off x="76200" y="5334000"/>
            <a:ext cx="1905000" cy="838200"/>
            <a:chOff x="3215640" y="4038600"/>
            <a:chExt cx="1905000" cy="838200"/>
          </a:xfrm>
        </p:grpSpPr>
        <p:grpSp>
          <p:nvGrpSpPr>
            <p:cNvPr id="86" name="Group 22"/>
            <p:cNvGrpSpPr/>
            <p:nvPr/>
          </p:nvGrpSpPr>
          <p:grpSpPr>
            <a:xfrm>
              <a:off x="4358640" y="4038600"/>
              <a:ext cx="762000" cy="838200"/>
              <a:chOff x="396240" y="2895600"/>
              <a:chExt cx="762000" cy="838200"/>
            </a:xfrm>
          </p:grpSpPr>
          <p:cxnSp>
            <p:nvCxnSpPr>
              <p:cNvPr id="88" name="Straight Arrow Connector 87"/>
              <p:cNvCxnSpPr/>
              <p:nvPr/>
            </p:nvCxnSpPr>
            <p:spPr>
              <a:xfrm flipV="1">
                <a:off x="548640" y="2895600"/>
                <a:ext cx="609600" cy="6858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Rectangle 7"/>
              <p:cNvSpPr>
                <a:spLocks noChangeArrowheads="1"/>
              </p:cNvSpPr>
              <p:nvPr/>
            </p:nvSpPr>
            <p:spPr bwMode="auto">
              <a:xfrm>
                <a:off x="396240" y="33680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12</a:t>
                </a:r>
              </a:p>
            </p:txBody>
          </p:sp>
        </p:grpSp>
        <p:sp>
          <p:nvSpPr>
            <p:cNvPr id="87" name="Rectangle 86"/>
            <p:cNvSpPr/>
            <p:nvPr/>
          </p:nvSpPr>
          <p:spPr>
            <a:xfrm>
              <a:off x="3215640" y="4538246"/>
              <a:ext cx="11532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Net Income</a:t>
              </a:r>
              <a:endParaRPr lang="en-US" sz="1600" dirty="0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1828800" y="4876800"/>
            <a:ext cx="3124200" cy="1300579"/>
            <a:chOff x="3215640" y="3200400"/>
            <a:chExt cx="3124200" cy="1300579"/>
          </a:xfrm>
        </p:grpSpPr>
        <p:grpSp>
          <p:nvGrpSpPr>
            <p:cNvPr id="91" name="Group 22"/>
            <p:cNvGrpSpPr/>
            <p:nvPr/>
          </p:nvGrpSpPr>
          <p:grpSpPr>
            <a:xfrm>
              <a:off x="4358640" y="3200400"/>
              <a:ext cx="1981200" cy="1280160"/>
              <a:chOff x="396240" y="2057400"/>
              <a:chExt cx="1981200" cy="1280160"/>
            </a:xfrm>
          </p:grpSpPr>
          <p:cxnSp>
            <p:nvCxnSpPr>
              <p:cNvPr id="93" name="Straight Arrow Connector 92"/>
              <p:cNvCxnSpPr/>
              <p:nvPr/>
            </p:nvCxnSpPr>
            <p:spPr>
              <a:xfrm flipV="1">
                <a:off x="548640" y="2057400"/>
                <a:ext cx="1828800" cy="11430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Rectangle 7"/>
              <p:cNvSpPr>
                <a:spLocks noChangeArrowheads="1"/>
              </p:cNvSpPr>
              <p:nvPr/>
            </p:nvSpPr>
            <p:spPr bwMode="auto">
              <a:xfrm>
                <a:off x="396240" y="2971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7</a:t>
                </a:r>
              </a:p>
            </p:txBody>
          </p:sp>
        </p:grpSp>
        <p:sp>
          <p:nvSpPr>
            <p:cNvPr id="92" name="Rectangle 91"/>
            <p:cNvSpPr/>
            <p:nvPr/>
          </p:nvSpPr>
          <p:spPr>
            <a:xfrm>
              <a:off x="3215640" y="4162425"/>
              <a:ext cx="109356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Single Rule</a:t>
              </a:r>
              <a:endParaRPr lang="en-US" sz="1600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304800" y="4536140"/>
            <a:ext cx="1600200" cy="584775"/>
            <a:chOff x="4520765" y="4152900"/>
            <a:chExt cx="1600200" cy="584775"/>
          </a:xfrm>
        </p:grpSpPr>
        <p:sp>
          <p:nvSpPr>
            <p:cNvPr id="102" name="Rectangle 101"/>
            <p:cNvSpPr/>
            <p:nvPr/>
          </p:nvSpPr>
          <p:spPr>
            <a:xfrm>
              <a:off x="4520765" y="4152900"/>
              <a:ext cx="95410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Total</a:t>
              </a:r>
              <a:br>
                <a:rPr lang="en-US" sz="1600" dirty="0" smtClean="0">
                  <a:solidFill>
                    <a:srgbClr val="1376B9"/>
                  </a:solidFill>
                </a:rPr>
              </a:br>
              <a:r>
                <a:rPr lang="en-US" sz="1600" dirty="0" smtClean="0">
                  <a:solidFill>
                    <a:srgbClr val="1376B9"/>
                  </a:solidFill>
                </a:rPr>
                <a:t>Expenses</a:t>
              </a:r>
              <a:endParaRPr lang="en-US" sz="1600" dirty="0"/>
            </a:p>
          </p:txBody>
        </p:sp>
        <p:grpSp>
          <p:nvGrpSpPr>
            <p:cNvPr id="103" name="Group 22"/>
            <p:cNvGrpSpPr/>
            <p:nvPr/>
          </p:nvGrpSpPr>
          <p:grpSpPr>
            <a:xfrm>
              <a:off x="5298005" y="4160520"/>
              <a:ext cx="822960" cy="449580"/>
              <a:chOff x="1335605" y="3017520"/>
              <a:chExt cx="822960" cy="449580"/>
            </a:xfrm>
          </p:grpSpPr>
          <p:cxnSp>
            <p:nvCxnSpPr>
              <p:cNvPr id="104" name="Straight Arrow Connector 103"/>
              <p:cNvCxnSpPr/>
              <p:nvPr/>
            </p:nvCxnSpPr>
            <p:spPr>
              <a:xfrm>
                <a:off x="1512472" y="3200400"/>
                <a:ext cx="646093" cy="2667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Rectangle 7"/>
              <p:cNvSpPr>
                <a:spLocks noChangeArrowheads="1"/>
              </p:cNvSpPr>
              <p:nvPr/>
            </p:nvSpPr>
            <p:spPr bwMode="auto">
              <a:xfrm>
                <a:off x="1335605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8</a:t>
                </a:r>
              </a:p>
            </p:txBody>
          </p:sp>
        </p:grpSp>
      </p:grpSp>
      <p:grpSp>
        <p:nvGrpSpPr>
          <p:cNvPr id="144" name="Group 143"/>
          <p:cNvGrpSpPr/>
          <p:nvPr/>
        </p:nvGrpSpPr>
        <p:grpSpPr>
          <a:xfrm>
            <a:off x="307219" y="3124200"/>
            <a:ext cx="1673981" cy="1752600"/>
            <a:chOff x="307219" y="3124200"/>
            <a:chExt cx="1673981" cy="1752600"/>
          </a:xfrm>
        </p:grpSpPr>
        <p:grpSp>
          <p:nvGrpSpPr>
            <p:cNvPr id="96" name="Group 95"/>
            <p:cNvGrpSpPr/>
            <p:nvPr/>
          </p:nvGrpSpPr>
          <p:grpSpPr>
            <a:xfrm>
              <a:off x="307219" y="3149025"/>
              <a:ext cx="1521581" cy="1055250"/>
              <a:chOff x="4870110" y="4202550"/>
              <a:chExt cx="1521581" cy="1055250"/>
            </a:xfrm>
          </p:grpSpPr>
          <p:sp>
            <p:nvSpPr>
              <p:cNvPr id="97" name="Rectangle 96"/>
              <p:cNvSpPr/>
              <p:nvPr/>
            </p:nvSpPr>
            <p:spPr>
              <a:xfrm>
                <a:off x="4870110" y="4202550"/>
                <a:ext cx="91198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Account </a:t>
                </a:r>
                <a:br>
                  <a:rPr lang="en-US" sz="1600" dirty="0" smtClean="0">
                    <a:solidFill>
                      <a:srgbClr val="1376B9"/>
                    </a:solidFill>
                  </a:rPr>
                </a:br>
                <a:r>
                  <a:rPr lang="en-US" sz="1600" dirty="0" smtClean="0">
                    <a:solidFill>
                      <a:srgbClr val="1376B9"/>
                    </a:solidFill>
                  </a:rPr>
                  <a:t>Titles</a:t>
                </a:r>
                <a:endParaRPr lang="en-US" sz="1600" dirty="0"/>
              </a:p>
            </p:txBody>
          </p:sp>
          <p:grpSp>
            <p:nvGrpSpPr>
              <p:cNvPr id="98" name="Group 22"/>
              <p:cNvGrpSpPr/>
              <p:nvPr/>
            </p:nvGrpSpPr>
            <p:grpSpPr>
              <a:xfrm>
                <a:off x="5644931" y="4421565"/>
                <a:ext cx="746760" cy="836235"/>
                <a:chOff x="1682531" y="3278565"/>
                <a:chExt cx="746760" cy="836235"/>
              </a:xfrm>
            </p:grpSpPr>
            <p:cxnSp>
              <p:nvCxnSpPr>
                <p:cNvPr id="99" name="Straight Arrow Connector 98"/>
                <p:cNvCxnSpPr/>
                <p:nvPr/>
              </p:nvCxnSpPr>
              <p:spPr>
                <a:xfrm>
                  <a:off x="1819691" y="3415725"/>
                  <a:ext cx="609600" cy="699075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Rectangle 7"/>
                <p:cNvSpPr>
                  <a:spLocks noChangeArrowheads="1"/>
                </p:cNvSpPr>
                <p:nvPr/>
              </p:nvSpPr>
              <p:spPr bwMode="auto">
                <a:xfrm>
                  <a:off x="1682531" y="3278565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5</a:t>
                  </a:r>
                </a:p>
              </p:txBody>
            </p:sp>
          </p:grpSp>
        </p:grpSp>
        <p:sp>
          <p:nvSpPr>
            <p:cNvPr id="113" name="Left Bracket 112"/>
            <p:cNvSpPr/>
            <p:nvPr/>
          </p:nvSpPr>
          <p:spPr>
            <a:xfrm>
              <a:off x="1828800" y="3124200"/>
              <a:ext cx="152400" cy="1752600"/>
            </a:xfrm>
            <a:prstGeom prst="leftBracket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an Income Statement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comparison between two components of financial information is called a </a:t>
            </a:r>
            <a:r>
              <a:rPr lang="en-US" b="1" dirty="0" smtClean="0">
                <a:solidFill>
                  <a:srgbClr val="0070C0"/>
                </a:solidFill>
              </a:rPr>
              <a:t>financial ratio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calculation and interpretation of a financial ratio is called </a:t>
            </a:r>
            <a:r>
              <a:rPr lang="en-US" b="1" dirty="0" smtClean="0">
                <a:solidFill>
                  <a:srgbClr val="0070C0"/>
                </a:solidFill>
              </a:rPr>
              <a:t>ratio analysis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Reporting an amount on a financial statement as a percentage of another item on the same financial statement is called </a:t>
            </a:r>
            <a:r>
              <a:rPr lang="en-US" b="1" dirty="0" smtClean="0">
                <a:solidFill>
                  <a:srgbClr val="0070C0"/>
                </a:solidFill>
              </a:rPr>
              <a:t>vertical analysis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an Income Statement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Chapter 7_Page 1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3" y="1371600"/>
            <a:ext cx="5486400" cy="3827155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4419600" y="4800600"/>
            <a:ext cx="4572000" cy="1406097"/>
            <a:chOff x="4419600" y="4876800"/>
            <a:chExt cx="4572000" cy="1406097"/>
          </a:xfrm>
        </p:grpSpPr>
        <p:cxnSp>
          <p:nvCxnSpPr>
            <p:cNvPr id="36" name="Straight Arrow Connector 35"/>
            <p:cNvCxnSpPr/>
            <p:nvPr/>
          </p:nvCxnSpPr>
          <p:spPr>
            <a:xfrm flipH="1" flipV="1">
              <a:off x="5715000" y="4876800"/>
              <a:ext cx="1600200" cy="99060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419600" y="5451900"/>
              <a:ext cx="4572000" cy="83099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600" b="1" dirty="0" smtClean="0"/>
                <a:t>Net Income Ratio </a:t>
              </a:r>
            </a:p>
            <a:p>
              <a:pPr algn="ctr"/>
              <a:r>
                <a:rPr lang="en-US" sz="1600" dirty="0" smtClean="0"/>
                <a:t>Net Income ÷ Total Sales = Net Income Ratio</a:t>
              </a:r>
            </a:p>
            <a:p>
              <a:pPr algn="ctr"/>
              <a:r>
                <a:rPr lang="en-US" sz="1600" dirty="0" smtClean="0"/>
                <a:t>$3,162.00 ÷ $5,820.00 = 54.3%</a:t>
              </a:r>
              <a:endParaRPr lang="en-US" sz="16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419600" y="3173103"/>
            <a:ext cx="4572000" cy="1398897"/>
            <a:chOff x="4419600" y="2784900"/>
            <a:chExt cx="4572000" cy="1398897"/>
          </a:xfrm>
        </p:grpSpPr>
        <p:cxnSp>
          <p:nvCxnSpPr>
            <p:cNvPr id="39" name="Straight Arrow Connector 38"/>
            <p:cNvCxnSpPr/>
            <p:nvPr/>
          </p:nvCxnSpPr>
          <p:spPr>
            <a:xfrm flipH="1">
              <a:off x="5715000" y="3193197"/>
              <a:ext cx="1600200" cy="99060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419600" y="2784900"/>
              <a:ext cx="4572000" cy="83099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600" b="1" dirty="0" smtClean="0"/>
                <a:t>Total Expenses Ratio</a:t>
              </a:r>
            </a:p>
            <a:p>
              <a:pPr algn="ctr"/>
              <a:r>
                <a:rPr lang="en-US" sz="1600" dirty="0" smtClean="0"/>
                <a:t>Total Expenses ÷ Total Sales = Total Expenses Ratio</a:t>
              </a:r>
            </a:p>
            <a:p>
              <a:pPr algn="ctr"/>
              <a:r>
                <a:rPr lang="en-US" sz="1600" dirty="0" smtClean="0"/>
                <a:t>$2,658.00 ÷ $5,820.00 = 45.7%</a:t>
              </a:r>
              <a:endParaRPr lang="en-US" sz="1600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Income Statement with Two Sources of Revenue and a Net Loss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Chapter 7_Page 197.jpg"/>
          <p:cNvPicPr>
            <a:picLocks noChangeAspect="1"/>
          </p:cNvPicPr>
          <p:nvPr/>
        </p:nvPicPr>
        <p:blipFill>
          <a:blip r:embed="rId2" cstate="print"/>
          <a:srcRect b="4348"/>
          <a:stretch>
            <a:fillRect/>
          </a:stretch>
        </p:blipFill>
        <p:spPr>
          <a:xfrm>
            <a:off x="1371600" y="1447800"/>
            <a:ext cx="5943600" cy="445407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52400" y="1600200"/>
            <a:ext cx="1600200" cy="914400"/>
            <a:chOff x="4484272" y="4305300"/>
            <a:chExt cx="1600200" cy="914400"/>
          </a:xfrm>
        </p:grpSpPr>
        <p:sp>
          <p:nvSpPr>
            <p:cNvPr id="13" name="Rectangle 12"/>
            <p:cNvSpPr/>
            <p:nvPr/>
          </p:nvSpPr>
          <p:spPr>
            <a:xfrm>
              <a:off x="4484272" y="4305300"/>
              <a:ext cx="90582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Revenue</a:t>
              </a:r>
              <a:endParaRPr lang="en-US" sz="1600" dirty="0"/>
            </a:p>
          </p:txBody>
        </p:sp>
        <p:grpSp>
          <p:nvGrpSpPr>
            <p:cNvPr id="14" name="Group 22"/>
            <p:cNvGrpSpPr/>
            <p:nvPr/>
          </p:nvGrpSpPr>
          <p:grpSpPr>
            <a:xfrm>
              <a:off x="5413912" y="4320540"/>
              <a:ext cx="670560" cy="899160"/>
              <a:chOff x="1451512" y="3177540"/>
              <a:chExt cx="670560" cy="899160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>
                <a:off x="1664872" y="3390900"/>
                <a:ext cx="457200" cy="6858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1451512" y="31775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210312" y="3249168"/>
            <a:ext cx="1618488" cy="584775"/>
            <a:chOff x="4773203" y="4302693"/>
            <a:chExt cx="1618488" cy="584775"/>
          </a:xfrm>
        </p:grpSpPr>
        <p:sp>
          <p:nvSpPr>
            <p:cNvPr id="33" name="Rectangle 32"/>
            <p:cNvSpPr/>
            <p:nvPr/>
          </p:nvSpPr>
          <p:spPr>
            <a:xfrm>
              <a:off x="4773203" y="4302693"/>
              <a:ext cx="90582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Total</a:t>
              </a:r>
              <a:br>
                <a:rPr lang="en-US" sz="1600" dirty="0" smtClean="0">
                  <a:solidFill>
                    <a:srgbClr val="1376B9"/>
                  </a:solidFill>
                </a:rPr>
              </a:br>
              <a:r>
                <a:rPr lang="en-US" sz="1600" dirty="0" smtClean="0">
                  <a:solidFill>
                    <a:srgbClr val="1376B9"/>
                  </a:solidFill>
                </a:rPr>
                <a:t>Revenue</a:t>
              </a:r>
              <a:endParaRPr lang="en-US" sz="1600" dirty="0"/>
            </a:p>
          </p:txBody>
        </p:sp>
        <p:grpSp>
          <p:nvGrpSpPr>
            <p:cNvPr id="34" name="Group 22"/>
            <p:cNvGrpSpPr/>
            <p:nvPr/>
          </p:nvGrpSpPr>
          <p:grpSpPr>
            <a:xfrm>
              <a:off x="5644931" y="4406325"/>
              <a:ext cx="746760" cy="381000"/>
              <a:chOff x="1682531" y="3263325"/>
              <a:chExt cx="746760" cy="381000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 flipV="1">
                <a:off x="1895891" y="3263325"/>
                <a:ext cx="533400" cy="2286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Rectangle 7"/>
              <p:cNvSpPr>
                <a:spLocks noChangeArrowheads="1"/>
              </p:cNvSpPr>
              <p:nvPr/>
            </p:nvSpPr>
            <p:spPr bwMode="auto">
              <a:xfrm>
                <a:off x="1682531" y="3278565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5</a:t>
                </a:r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228600" y="2234625"/>
            <a:ext cx="1752600" cy="1041975"/>
            <a:chOff x="228600" y="2234625"/>
            <a:chExt cx="1752600" cy="1041975"/>
          </a:xfrm>
        </p:grpSpPr>
        <p:grpSp>
          <p:nvGrpSpPr>
            <p:cNvPr id="7" name="Group 6"/>
            <p:cNvGrpSpPr/>
            <p:nvPr/>
          </p:nvGrpSpPr>
          <p:grpSpPr>
            <a:xfrm>
              <a:off x="228600" y="2234625"/>
              <a:ext cx="1524000" cy="805755"/>
              <a:chOff x="4444565" y="4177725"/>
              <a:chExt cx="1524000" cy="805755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4444565" y="4177725"/>
                <a:ext cx="91198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Account </a:t>
                </a:r>
                <a:br>
                  <a:rPr lang="en-US" sz="1600" dirty="0" smtClean="0">
                    <a:solidFill>
                      <a:srgbClr val="1376B9"/>
                    </a:solidFill>
                  </a:rPr>
                </a:br>
                <a:r>
                  <a:rPr lang="en-US" sz="1600" dirty="0" smtClean="0">
                    <a:solidFill>
                      <a:srgbClr val="1376B9"/>
                    </a:solidFill>
                  </a:rPr>
                  <a:t>Titles</a:t>
                </a:r>
                <a:endParaRPr lang="en-US" sz="1600" dirty="0"/>
              </a:p>
            </p:txBody>
          </p:sp>
          <p:grpSp>
            <p:nvGrpSpPr>
              <p:cNvPr id="9" name="Group 22"/>
              <p:cNvGrpSpPr/>
              <p:nvPr/>
            </p:nvGrpSpPr>
            <p:grpSpPr>
              <a:xfrm>
                <a:off x="5298005" y="4320540"/>
                <a:ext cx="670560" cy="662940"/>
                <a:chOff x="1335605" y="3177540"/>
                <a:chExt cx="670560" cy="662940"/>
              </a:xfrm>
            </p:grpSpPr>
            <p:cxnSp>
              <p:nvCxnSpPr>
                <p:cNvPr id="10" name="Straight Arrow Connector 9"/>
                <p:cNvCxnSpPr/>
                <p:nvPr/>
              </p:nvCxnSpPr>
              <p:spPr>
                <a:xfrm>
                  <a:off x="1396565" y="3238500"/>
                  <a:ext cx="609600" cy="60198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Rectangle 7"/>
                <p:cNvSpPr>
                  <a:spLocks noChangeArrowheads="1"/>
                </p:cNvSpPr>
                <p:nvPr/>
              </p:nvSpPr>
              <p:spPr bwMode="auto">
                <a:xfrm>
                  <a:off x="1335605" y="317754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2</a:t>
                  </a:r>
                </a:p>
              </p:txBody>
            </p:sp>
          </p:grpSp>
        </p:grpSp>
        <p:sp>
          <p:nvSpPr>
            <p:cNvPr id="39" name="Left Bracket 38"/>
            <p:cNvSpPr/>
            <p:nvPr/>
          </p:nvSpPr>
          <p:spPr>
            <a:xfrm>
              <a:off x="1828800" y="2819400"/>
              <a:ext cx="152400" cy="457200"/>
            </a:xfrm>
            <a:prstGeom prst="leftBracket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5486399" y="2048256"/>
            <a:ext cx="3352801" cy="1228344"/>
            <a:chOff x="5486399" y="2048256"/>
            <a:chExt cx="3352801" cy="1228344"/>
          </a:xfrm>
        </p:grpSpPr>
        <p:grpSp>
          <p:nvGrpSpPr>
            <p:cNvPr id="27" name="Group 26"/>
            <p:cNvGrpSpPr/>
            <p:nvPr/>
          </p:nvGrpSpPr>
          <p:grpSpPr>
            <a:xfrm>
              <a:off x="5638800" y="2048256"/>
              <a:ext cx="3200400" cy="923544"/>
              <a:chOff x="3188872" y="4067556"/>
              <a:chExt cx="3200400" cy="923544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5451515" y="4067556"/>
                <a:ext cx="93775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Revenue</a:t>
                </a:r>
                <a:br>
                  <a:rPr lang="en-US" sz="1600" dirty="0" smtClean="0">
                    <a:solidFill>
                      <a:srgbClr val="1376B9"/>
                    </a:solidFill>
                  </a:rPr>
                </a:br>
                <a:r>
                  <a:rPr lang="en-US" sz="1600" dirty="0" smtClean="0">
                    <a:solidFill>
                      <a:srgbClr val="1376B9"/>
                    </a:solidFill>
                  </a:rPr>
                  <a:t>Amounts</a:t>
                </a:r>
                <a:endParaRPr lang="en-US" sz="1600" dirty="0"/>
              </a:p>
            </p:txBody>
          </p:sp>
          <p:grpSp>
            <p:nvGrpSpPr>
              <p:cNvPr id="29" name="Group 22"/>
              <p:cNvGrpSpPr/>
              <p:nvPr/>
            </p:nvGrpSpPr>
            <p:grpSpPr>
              <a:xfrm>
                <a:off x="3188872" y="4160520"/>
                <a:ext cx="2270760" cy="830580"/>
                <a:chOff x="-773528" y="3017520"/>
                <a:chExt cx="2270760" cy="830580"/>
              </a:xfrm>
            </p:grpSpPr>
            <p:cxnSp>
              <p:nvCxnSpPr>
                <p:cNvPr id="30" name="Straight Arrow Connector 29"/>
                <p:cNvCxnSpPr/>
                <p:nvPr/>
              </p:nvCxnSpPr>
              <p:spPr>
                <a:xfrm flipH="1">
                  <a:off x="-773528" y="3162300"/>
                  <a:ext cx="2133600" cy="68580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Rectangle 7"/>
                <p:cNvSpPr>
                  <a:spLocks noChangeArrowheads="1"/>
                </p:cNvSpPr>
                <p:nvPr/>
              </p:nvSpPr>
              <p:spPr bwMode="auto">
                <a:xfrm>
                  <a:off x="1131472" y="301752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3</a:t>
                  </a:r>
                </a:p>
              </p:txBody>
            </p:sp>
          </p:grpSp>
        </p:grpSp>
        <p:sp>
          <p:nvSpPr>
            <p:cNvPr id="40" name="Left Bracket 39"/>
            <p:cNvSpPr/>
            <p:nvPr/>
          </p:nvSpPr>
          <p:spPr>
            <a:xfrm flipH="1">
              <a:off x="5486399" y="2819400"/>
              <a:ext cx="152400" cy="457200"/>
            </a:xfrm>
            <a:prstGeom prst="leftBracket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352800" y="5638800"/>
            <a:ext cx="2277425" cy="707136"/>
            <a:chOff x="4114266" y="4406325"/>
            <a:chExt cx="2277425" cy="707136"/>
          </a:xfrm>
        </p:grpSpPr>
        <p:sp>
          <p:nvSpPr>
            <p:cNvPr id="54" name="Rectangle 53"/>
            <p:cNvSpPr/>
            <p:nvPr/>
          </p:nvSpPr>
          <p:spPr>
            <a:xfrm>
              <a:off x="4114266" y="4756845"/>
              <a:ext cx="15187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Record Net Loss</a:t>
              </a:r>
              <a:endParaRPr lang="en-US" sz="1600" dirty="0"/>
            </a:p>
          </p:txBody>
        </p:sp>
        <p:grpSp>
          <p:nvGrpSpPr>
            <p:cNvPr id="55" name="Group 22"/>
            <p:cNvGrpSpPr/>
            <p:nvPr/>
          </p:nvGrpSpPr>
          <p:grpSpPr>
            <a:xfrm>
              <a:off x="5644931" y="4406325"/>
              <a:ext cx="746760" cy="707136"/>
              <a:chOff x="1682531" y="3263325"/>
              <a:chExt cx="746760" cy="707136"/>
            </a:xfrm>
          </p:grpSpPr>
          <p:cxnSp>
            <p:nvCxnSpPr>
              <p:cNvPr id="56" name="Straight Arrow Connector 55"/>
              <p:cNvCxnSpPr/>
              <p:nvPr/>
            </p:nvCxnSpPr>
            <p:spPr>
              <a:xfrm flipV="1">
                <a:off x="1828266" y="3263325"/>
                <a:ext cx="601025" cy="5334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Rectangle 7"/>
              <p:cNvSpPr>
                <a:spLocks noChangeArrowheads="1"/>
              </p:cNvSpPr>
              <p:nvPr/>
            </p:nvSpPr>
            <p:spPr bwMode="auto">
              <a:xfrm>
                <a:off x="1682531" y="3604701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7</a:t>
                </a:r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6248400" y="3429000"/>
            <a:ext cx="2514600" cy="789432"/>
            <a:chOff x="3798472" y="3848100"/>
            <a:chExt cx="2514600" cy="789432"/>
          </a:xfrm>
        </p:grpSpPr>
        <p:sp>
          <p:nvSpPr>
            <p:cNvPr id="60" name="Rectangle 59"/>
            <p:cNvSpPr/>
            <p:nvPr/>
          </p:nvSpPr>
          <p:spPr>
            <a:xfrm>
              <a:off x="5407247" y="4052757"/>
              <a:ext cx="90582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Total of</a:t>
              </a:r>
              <a:br>
                <a:rPr lang="en-US" sz="1600" dirty="0" smtClean="0">
                  <a:solidFill>
                    <a:srgbClr val="1376B9"/>
                  </a:solidFill>
                </a:rPr>
              </a:br>
              <a:r>
                <a:rPr lang="en-US" sz="1600" dirty="0" smtClean="0">
                  <a:solidFill>
                    <a:srgbClr val="1376B9"/>
                  </a:solidFill>
                </a:rPr>
                <a:t>Revenue</a:t>
              </a:r>
              <a:endParaRPr lang="en-US" sz="1600" dirty="0"/>
            </a:p>
          </p:txBody>
        </p:sp>
        <p:grpSp>
          <p:nvGrpSpPr>
            <p:cNvPr id="61" name="Group 22"/>
            <p:cNvGrpSpPr/>
            <p:nvPr/>
          </p:nvGrpSpPr>
          <p:grpSpPr>
            <a:xfrm>
              <a:off x="3798472" y="3848100"/>
              <a:ext cx="1661160" cy="678180"/>
              <a:chOff x="-163928" y="2705100"/>
              <a:chExt cx="1661160" cy="678180"/>
            </a:xfrm>
          </p:grpSpPr>
          <p:cxnSp>
            <p:nvCxnSpPr>
              <p:cNvPr id="62" name="Straight Arrow Connector 61"/>
              <p:cNvCxnSpPr/>
              <p:nvPr/>
            </p:nvCxnSpPr>
            <p:spPr>
              <a:xfrm flipH="1" flipV="1">
                <a:off x="-163928" y="2705100"/>
                <a:ext cx="1524000" cy="4572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Rectangle 7"/>
              <p:cNvSpPr>
                <a:spLocks noChangeArrowheads="1"/>
              </p:cNvSpPr>
              <p:nvPr/>
            </p:nvSpPr>
            <p:spPr bwMode="auto">
              <a:xfrm>
                <a:off x="1131472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152400" y="5638800"/>
            <a:ext cx="1734881" cy="707136"/>
            <a:chOff x="4656810" y="4406325"/>
            <a:chExt cx="1734881" cy="707136"/>
          </a:xfrm>
        </p:grpSpPr>
        <p:sp>
          <p:nvSpPr>
            <p:cNvPr id="66" name="Rectangle 65"/>
            <p:cNvSpPr/>
            <p:nvPr/>
          </p:nvSpPr>
          <p:spPr>
            <a:xfrm>
              <a:off x="4656810" y="4756845"/>
              <a:ext cx="89050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Net Loss</a:t>
              </a:r>
              <a:endParaRPr lang="en-US" sz="1600" dirty="0"/>
            </a:p>
          </p:txBody>
        </p:sp>
        <p:grpSp>
          <p:nvGrpSpPr>
            <p:cNvPr id="67" name="Group 22"/>
            <p:cNvGrpSpPr/>
            <p:nvPr/>
          </p:nvGrpSpPr>
          <p:grpSpPr>
            <a:xfrm>
              <a:off x="5571210" y="4406325"/>
              <a:ext cx="820481" cy="707136"/>
              <a:chOff x="1608810" y="3263325"/>
              <a:chExt cx="820481" cy="707136"/>
            </a:xfrm>
          </p:grpSpPr>
          <p:cxnSp>
            <p:nvCxnSpPr>
              <p:cNvPr id="68" name="Straight Arrow Connector 67"/>
              <p:cNvCxnSpPr/>
              <p:nvPr/>
            </p:nvCxnSpPr>
            <p:spPr>
              <a:xfrm flipV="1">
                <a:off x="1828266" y="3263325"/>
                <a:ext cx="601025" cy="5334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Rectangle 7"/>
              <p:cNvSpPr>
                <a:spLocks noChangeArrowheads="1"/>
              </p:cNvSpPr>
              <p:nvPr/>
            </p:nvSpPr>
            <p:spPr bwMode="auto">
              <a:xfrm>
                <a:off x="1608810" y="3604701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6</a:t>
                </a:r>
              </a:p>
            </p:txBody>
          </p:sp>
        </p:grpSp>
      </p:grpSp>
      <p:sp>
        <p:nvSpPr>
          <p:cNvPr id="71" name="TextBox 7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7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73" name="Flowchart: Delay 7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7-1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	</a:t>
            </a:r>
            <a:r>
              <a:rPr lang="en-US" dirty="0" smtClean="0"/>
              <a:t>List </a:t>
            </a:r>
            <a:r>
              <a:rPr lang="en-US" dirty="0"/>
              <a:t>the four sections of an income statement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0"/>
            <a:ext cx="7315200" cy="182879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3500" dirty="0" smtClean="0">
                <a:solidFill>
                  <a:srgbClr val="000000"/>
                </a:solidFill>
                <a:ea typeface="Times New Roman"/>
                <a:cs typeface="Times-Roman"/>
              </a:rPr>
              <a:t>Heading, revenue, expenses, and net income or net loss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1" name="Flowchart: Delay 10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7-1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2806</TotalTime>
  <Words>423</Words>
  <Application>Microsoft Office PowerPoint</Application>
  <PresentationFormat>On-screen Show (4:3)</PresentationFormat>
  <Paragraphs>112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Slide 1</vt:lpstr>
      <vt:lpstr>Reporting Financial Information</vt:lpstr>
      <vt:lpstr>Preparing an Income Statement from Information on a Work Sheet</vt:lpstr>
      <vt:lpstr>Heading of an Income Statement</vt:lpstr>
      <vt:lpstr>Revenue, Expenses, and Net Income Sections of an Income Statement</vt:lpstr>
      <vt:lpstr>Analyzing an Income Statement</vt:lpstr>
      <vt:lpstr>Analyzing an Income Statement</vt:lpstr>
      <vt:lpstr>Income Statement with Two Sources of Revenue and a Net Loss</vt:lpstr>
      <vt:lpstr>Lesson 7-1 Audit Your Understanding</vt:lpstr>
      <vt:lpstr>Lesson 7-1 Audit Your Understanding</vt:lpstr>
      <vt:lpstr>Lesson 7-1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239</cp:revision>
  <dcterms:created xsi:type="dcterms:W3CDTF">2012-07-02T15:51:50Z</dcterms:created>
  <dcterms:modified xsi:type="dcterms:W3CDTF">2012-12-21T21:58:35Z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